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
  </p:notesMasterIdLst>
  <p:sldIdLst>
    <p:sldId id="325" r:id="rId2"/>
    <p:sldId id="326" r:id="rId3"/>
    <p:sldId id="292" r:id="rId4"/>
    <p:sldId id="293" r:id="rId5"/>
    <p:sldId id="32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77224" autoAdjust="0"/>
  </p:normalViewPr>
  <p:slideViewPr>
    <p:cSldViewPr>
      <p:cViewPr>
        <p:scale>
          <a:sx n="70" d="100"/>
          <a:sy n="70" d="100"/>
        </p:scale>
        <p:origin x="-1380"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5483D-8EED-4FD1-A1BE-1E4752200142}" type="datetimeFigureOut">
              <a:rPr lang="en-GB" smtClean="0"/>
              <a:t>30/03/2020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95C17-A4A2-41A3-B7A8-FFA21264803A}" type="slidenum">
              <a:rPr lang="en-GB" smtClean="0"/>
              <a:t>‹#›</a:t>
            </a:fld>
            <a:endParaRPr lang="en-GB"/>
          </a:p>
        </p:txBody>
      </p:sp>
    </p:spTree>
    <p:extLst>
      <p:ext uri="{BB962C8B-B14F-4D97-AF65-F5344CB8AC3E}">
        <p14:creationId xmlns:p14="http://schemas.microsoft.com/office/powerpoint/2010/main" val="283339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184" y="-5178"/>
            <a:ext cx="9473384" cy="685800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3455377" y="616722"/>
            <a:ext cx="4762628" cy="1135878"/>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4800" b="1" dirty="0" smtClean="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rPr>
              <a:t>Media Translation</a:t>
            </a:r>
            <a:endParaRPr lang="ar-SA" sz="4800" b="1" dirty="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endParaRPr>
          </a:p>
        </p:txBody>
      </p:sp>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1676400" y="1524000"/>
            <a:ext cx="6358372" cy="7620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Dr Somaya Arafat</a:t>
            </a:r>
            <a:endParaRPr lang="ar-SA" sz="2800" b="1" dirty="0">
              <a:solidFill>
                <a:srgbClr val="DA1F28"/>
              </a:solidFill>
              <a:latin typeface="Arial Black" panose="020B0A04020102020204" pitchFamily="34" charset="0"/>
              <a:cs typeface="PT Bold Heading" panose="02010400000000000000" pitchFamily="2" charset="-78"/>
            </a:endParaRPr>
          </a:p>
        </p:txBody>
      </p:sp>
      <p:sp>
        <p:nvSpPr>
          <p:cNvPr id="7" name="Title 1">
            <a:extLst>
              <a:ext uri="{FF2B5EF4-FFF2-40B4-BE49-F238E27FC236}">
                <a16:creationId xmlns="" xmlns:a16="http://schemas.microsoft.com/office/drawing/2014/main" id="{877AB640-2EA5-4554-B5A3-5F04C01442BF}"/>
              </a:ext>
            </a:extLst>
          </p:cNvPr>
          <p:cNvSpPr txBox="1">
            <a:spLocks/>
          </p:cNvSpPr>
          <p:nvPr/>
        </p:nvSpPr>
        <p:spPr>
          <a:xfrm>
            <a:off x="-152400" y="2971800"/>
            <a:ext cx="6358372" cy="2438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Mass Communication Dep.</a:t>
            </a:r>
          </a:p>
          <a:p>
            <a:pPr algn="ctr"/>
            <a:r>
              <a:rPr lang="ar-EG" sz="3200" b="1" dirty="0" smtClean="0">
                <a:solidFill>
                  <a:srgbClr val="00B050"/>
                </a:solidFill>
                <a:latin typeface="Arial Black" panose="020B0A04020102020204" pitchFamily="34" charset="0"/>
                <a:cs typeface="PT Bold Heading" panose="02010400000000000000" pitchFamily="2" charset="-78"/>
              </a:rPr>
              <a:t>7</a:t>
            </a:r>
            <a:r>
              <a:rPr lang="en-GB" sz="2800" b="1" dirty="0" smtClean="0">
                <a:solidFill>
                  <a:srgbClr val="00B050"/>
                </a:solidFill>
                <a:latin typeface="Arial Black" panose="020B0A04020102020204" pitchFamily="34" charset="0"/>
                <a:cs typeface="PT Bold Heading" panose="02010400000000000000" pitchFamily="2" charset="-78"/>
              </a:rPr>
              <a:t>Lecture no.</a:t>
            </a:r>
            <a:r>
              <a:rPr lang="ar-EG" sz="2800" b="1" dirty="0" smtClean="0">
                <a:solidFill>
                  <a:srgbClr val="00B050"/>
                </a:solidFill>
                <a:latin typeface="Arial Black" panose="020B0A04020102020204" pitchFamily="34" charset="0"/>
                <a:cs typeface="PT Bold Heading" panose="02010400000000000000" pitchFamily="2" charset="-78"/>
              </a:rPr>
              <a:t> </a:t>
            </a:r>
            <a:endParaRPr lang="en-GB" sz="2800" b="1" dirty="0" smtClean="0">
              <a:solidFill>
                <a:srgbClr val="00B050"/>
              </a:solidFill>
              <a:latin typeface="Arial Black" panose="020B0A04020102020204" pitchFamily="34" charset="0"/>
              <a:cs typeface="PT Bold Heading" panose="02010400000000000000" pitchFamily="2" charset="-78"/>
            </a:endParaRPr>
          </a:p>
          <a:p>
            <a:pPr marL="109728" algn="ctr" defTabSz="914400" rtl="0">
              <a:spcBef>
                <a:spcPts val="400"/>
              </a:spcBef>
              <a:buClr>
                <a:srgbClr val="2DA2BF"/>
              </a:buClr>
              <a:buSzPct val="68000"/>
            </a:pPr>
            <a:r>
              <a:rPr lang="en-GB" sz="4000" b="1" dirty="0">
                <a:solidFill>
                  <a:srgbClr val="FF0000"/>
                </a:solidFill>
                <a:latin typeface="Times New Roman" panose="02020603050405020304" pitchFamily="18" charset="0"/>
                <a:ea typeface="+mn-ea"/>
                <a:cs typeface="Times New Roman" panose="02020603050405020304" pitchFamily="18" charset="0"/>
              </a:rPr>
              <a:t>Editing</a:t>
            </a:r>
            <a:r>
              <a:rPr lang="en-US" sz="4000" b="1" dirty="0" smtClean="0">
                <a:solidFill>
                  <a:srgbClr val="FF0000"/>
                </a:solidFill>
                <a:latin typeface="Times New Roman" panose="02020603050405020304" pitchFamily="18" charset="0"/>
                <a:ea typeface="Calibri"/>
                <a:cs typeface="PT Bold Mirror" panose="02010400000000000000" pitchFamily="2" charset="-78"/>
              </a:rPr>
              <a:t> </a:t>
            </a:r>
            <a:r>
              <a:rPr lang="en-US" sz="2400" b="1" dirty="0" smtClean="0">
                <a:solidFill>
                  <a:srgbClr val="FF0000"/>
                </a:solidFill>
                <a:latin typeface="Times New Roman" panose="02020603050405020304" pitchFamily="18" charset="0"/>
                <a:ea typeface="Calibri"/>
                <a:cs typeface="PT Bold Mirror" panose="02010400000000000000" pitchFamily="2" charset="-78"/>
              </a:rPr>
              <a:t> </a:t>
            </a:r>
            <a:endParaRPr lang="en-GB" sz="2400" b="1" dirty="0">
              <a:solidFill>
                <a:srgbClr val="FF0000"/>
              </a:solidFill>
              <a:latin typeface="Times New Roman" panose="02020603050405020304" pitchFamily="18" charset="0"/>
              <a:ea typeface="Calibri"/>
              <a:cs typeface="PT Bold Mirror" panose="02010400000000000000" pitchFamily="2" charset="-78"/>
            </a:endParaRPr>
          </a:p>
          <a:p>
            <a:pPr algn="ctr"/>
            <a:endParaRPr lang="ar-SA" sz="2800" b="1" dirty="0">
              <a:solidFill>
                <a:srgbClr val="DA1F28"/>
              </a:solidFill>
              <a:latin typeface="Arial Black" panose="020B0A04020102020204" pitchFamily="34" charset="0"/>
              <a:cs typeface="PT Bold Heading" panose="02010400000000000000" pitchFamily="2" charset="-78"/>
            </a:endParaRPr>
          </a:p>
        </p:txBody>
      </p:sp>
    </p:spTree>
    <p:extLst>
      <p:ext uri="{BB962C8B-B14F-4D97-AF65-F5344CB8AC3E}">
        <p14:creationId xmlns:p14="http://schemas.microsoft.com/office/powerpoint/2010/main" val="3580507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86800" cy="6126163"/>
          </a:xfrm>
        </p:spPr>
        <p:txBody>
          <a:bodyPr>
            <a:normAutofit fontScale="92500" lnSpcReduction="20000"/>
          </a:bodyPr>
          <a:lstStyle/>
          <a:p>
            <a:pPr marL="109728" indent="0">
              <a:buNone/>
            </a:pPr>
            <a:r>
              <a:rPr lang="en-GB" sz="3200" b="1" u="sng" dirty="0" smtClean="0">
                <a:solidFill>
                  <a:srgbClr val="FF0000"/>
                </a:solidFill>
                <a:latin typeface="Times New Roman" panose="02020603050405020304" pitchFamily="18" charset="0"/>
                <a:cs typeface="Times New Roman" panose="02020603050405020304" pitchFamily="18" charset="0"/>
              </a:rPr>
              <a:t>Editing</a:t>
            </a:r>
            <a:r>
              <a:rPr lang="ar-EG" sz="3200" b="1" u="sng" dirty="0" smtClean="0">
                <a:solidFill>
                  <a:srgbClr val="FF0000"/>
                </a:solidFill>
                <a:latin typeface="Times New Roman" panose="02020603050405020304" pitchFamily="18" charset="0"/>
                <a:cs typeface="Times New Roman" panose="02020603050405020304" pitchFamily="18" charset="0"/>
              </a:rPr>
              <a:t>:</a:t>
            </a:r>
            <a:r>
              <a:rPr lang="en-GB" sz="3600" u="sng" dirty="0" smtClean="0">
                <a:solidFill>
                  <a:srgbClr val="FF0000"/>
                </a:solidFill>
                <a:latin typeface="Times New Roman" panose="02020603050405020304" pitchFamily="18" charset="0"/>
                <a:cs typeface="Times New Roman" panose="02020603050405020304" pitchFamily="18" charset="0"/>
              </a:rPr>
              <a:t> </a:t>
            </a:r>
            <a:endParaRPr lang="ar-EG" sz="3600" u="sng" dirty="0" smtClean="0">
              <a:solidFill>
                <a:srgbClr val="FF0000"/>
              </a:solidFill>
              <a:latin typeface="Times New Roman" panose="02020603050405020304" pitchFamily="18" charset="0"/>
              <a:cs typeface="Times New Roman" panose="02020603050405020304" pitchFamily="18" charset="0"/>
            </a:endParaRPr>
          </a:p>
          <a:p>
            <a:pPr marL="109728" indent="0">
              <a:lnSpc>
                <a:spcPct val="150000"/>
              </a:lnSpc>
              <a:buNone/>
            </a:pPr>
            <a:r>
              <a:rPr lang="en-GB" dirty="0">
                <a:solidFill>
                  <a:prstClr val="black"/>
                </a:solidFill>
                <a:latin typeface="Times New Roman" panose="02020603050405020304" pitchFamily="18" charset="0"/>
                <a:cs typeface="Times New Roman" panose="02020603050405020304" pitchFamily="18" charset="0"/>
              </a:rPr>
              <a:t>Editing </a:t>
            </a:r>
            <a:r>
              <a:rPr lang="en-GB" dirty="0" smtClean="0">
                <a:latin typeface="Times New Roman" panose="02020603050405020304" pitchFamily="18" charset="0"/>
                <a:cs typeface="Times New Roman" panose="02020603050405020304" pitchFamily="18" charset="0"/>
              </a:rPr>
              <a:t>is </a:t>
            </a:r>
            <a:r>
              <a:rPr lang="en-GB" dirty="0">
                <a:latin typeface="Times New Roman" panose="02020603050405020304" pitchFamily="18" charset="0"/>
                <a:cs typeface="Times New Roman" panose="02020603050405020304" pitchFamily="18" charset="0"/>
              </a:rPr>
              <a:t>the process of selecting and preparing, written</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visual and audible  media used to convey information. The editing process can involve correction, condensation, organization and other modifications performed with an intention of producing a correct, Consistent, accurate and complete work. </a:t>
            </a:r>
            <a:endParaRPr lang="en-GB" b="1" dirty="0">
              <a:solidFill>
                <a:srgbClr val="00B050"/>
              </a:solidFill>
              <a:latin typeface="Times New Roman" panose="02020603050405020304" pitchFamily="18" charset="0"/>
              <a:cs typeface="Times New Roman" panose="02020603050405020304" pitchFamily="18" charset="0"/>
            </a:endParaRPr>
          </a:p>
          <a:p>
            <a:pPr marL="109728" indent="0" algn="r">
              <a:lnSpc>
                <a:spcPct val="150000"/>
              </a:lnSpc>
              <a:buNone/>
            </a:pPr>
            <a:r>
              <a:rPr lang="ar-EG" sz="3200" b="1" u="sng" dirty="0" smtClean="0">
                <a:solidFill>
                  <a:srgbClr val="00B050"/>
                </a:solidFill>
                <a:latin typeface="Times New Roman" panose="02020603050405020304" pitchFamily="18" charset="0"/>
                <a:cs typeface="Times New Roman" panose="02020603050405020304" pitchFamily="18" charset="0"/>
              </a:rPr>
              <a:t>التحرير:</a:t>
            </a:r>
          </a:p>
          <a:p>
            <a:pPr marL="109728" indent="0" algn="just">
              <a:lnSpc>
                <a:spcPct val="150000"/>
              </a:lnSpc>
              <a:buNone/>
            </a:pPr>
            <a:r>
              <a:rPr lang="ar-EG" b="1" dirty="0" smtClean="0">
                <a:solidFill>
                  <a:srgbClr val="00B050"/>
                </a:solidFill>
                <a:latin typeface="Times New Roman" panose="02020603050405020304" pitchFamily="18" charset="0"/>
                <a:cs typeface="Times New Roman" panose="02020603050405020304" pitchFamily="18" charset="0"/>
              </a:rPr>
              <a:t>تحرير الأخبار </a:t>
            </a:r>
            <a:r>
              <a:rPr lang="ar-EG" b="1" dirty="0">
                <a:solidFill>
                  <a:srgbClr val="00B050"/>
                </a:solidFill>
                <a:latin typeface="Times New Roman" panose="02020603050405020304" pitchFamily="18" charset="0"/>
                <a:cs typeface="Times New Roman" panose="02020603050405020304" pitchFamily="18" charset="0"/>
              </a:rPr>
              <a:t>هو عملية اختيار وإعداد الوسائط المكتوبة والمرئية والمسموعة المستخدمة لنقل المعلومات. </a:t>
            </a:r>
            <a:r>
              <a:rPr lang="ar-EG" b="1" dirty="0" smtClean="0">
                <a:solidFill>
                  <a:srgbClr val="00B050"/>
                </a:solidFill>
                <a:latin typeface="Times New Roman" panose="02020603050405020304" pitchFamily="18" charset="0"/>
                <a:cs typeface="Times New Roman" panose="02020603050405020304" pitchFamily="18" charset="0"/>
              </a:rPr>
              <a:t>ويمكن </a:t>
            </a:r>
            <a:r>
              <a:rPr lang="ar-EG" b="1" dirty="0">
                <a:solidFill>
                  <a:srgbClr val="00B050"/>
                </a:solidFill>
                <a:latin typeface="Times New Roman" panose="02020603050405020304" pitchFamily="18" charset="0"/>
                <a:cs typeface="Times New Roman" panose="02020603050405020304" pitchFamily="18" charset="0"/>
              </a:rPr>
              <a:t>أن تتضمن عملية التحرير تصحيحًا وتكثيفًا وتنظيمًا وتعديلات أخرى يتم إجراؤها بهدف إنتاج عمل صحيح ومتسق ودقيق </a:t>
            </a:r>
            <a:r>
              <a:rPr lang="ar-EG" b="1" dirty="0" smtClean="0">
                <a:solidFill>
                  <a:srgbClr val="00B050"/>
                </a:solidFill>
                <a:latin typeface="Times New Roman" panose="02020603050405020304" pitchFamily="18" charset="0"/>
                <a:cs typeface="Times New Roman" panose="02020603050405020304" pitchFamily="18" charset="0"/>
              </a:rPr>
              <a:t>        وكامل.                                                                                                 </a:t>
            </a:r>
            <a:endParaRPr lang="en-GB"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939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10600" cy="5791200"/>
          </a:xfrm>
        </p:spPr>
        <p:txBody>
          <a:bodyPr>
            <a:normAutofit lnSpcReduction="10000"/>
          </a:bodyPr>
          <a:lstStyle/>
          <a:p>
            <a:pPr marL="109728" lvl="0" indent="0" algn="just">
              <a:lnSpc>
                <a:spcPct val="150000"/>
              </a:lnSpc>
              <a:buClr>
                <a:srgbClr val="2DA2BF"/>
              </a:buClr>
              <a:buNone/>
            </a:pPr>
            <a:r>
              <a:rPr lang="en-GB" sz="2300" dirty="0" smtClean="0">
                <a:solidFill>
                  <a:prstClr val="black"/>
                </a:solidFill>
                <a:latin typeface="Times New Roman" panose="02020603050405020304" pitchFamily="18" charset="0"/>
                <a:cs typeface="Times New Roman" panose="02020603050405020304" pitchFamily="18" charset="0"/>
              </a:rPr>
              <a:t>The editing process often begins with the author's idea for the work itself, continuing as a collaboration between the author and the editor as the work is created. </a:t>
            </a:r>
            <a:r>
              <a:rPr lang="en-GB" sz="2300" dirty="0">
                <a:solidFill>
                  <a:prstClr val="black"/>
                </a:solidFill>
                <a:latin typeface="Times New Roman" panose="02020603050405020304" pitchFamily="18" charset="0"/>
                <a:cs typeface="Times New Roman" panose="02020603050405020304" pitchFamily="18" charset="0"/>
              </a:rPr>
              <a:t>The top editor at many publications may be known as the chief editor or executive editor. The top editor is generally responsible for the content of the </a:t>
            </a:r>
            <a:r>
              <a:rPr lang="en-GB" sz="2300" dirty="0" smtClean="0">
                <a:solidFill>
                  <a:prstClr val="black"/>
                </a:solidFill>
                <a:latin typeface="Times New Roman" panose="02020603050405020304" pitchFamily="18" charset="0"/>
                <a:cs typeface="Times New Roman" panose="02020603050405020304" pitchFamily="18" charset="0"/>
              </a:rPr>
              <a:t>publication</a:t>
            </a:r>
            <a:r>
              <a:rPr lang="ar-EG" sz="2300" dirty="0" smtClean="0">
                <a:solidFill>
                  <a:prstClr val="black"/>
                </a:solidFill>
                <a:latin typeface="Times New Roman" panose="02020603050405020304" pitchFamily="18" charset="0"/>
                <a:cs typeface="Times New Roman" panose="02020603050405020304" pitchFamily="18" charset="0"/>
              </a:rPr>
              <a:t>.</a:t>
            </a:r>
            <a:endParaRPr lang="en-GB" sz="2300" dirty="0" smtClean="0">
              <a:solidFill>
                <a:prstClr val="black"/>
              </a:solidFill>
              <a:latin typeface="Times New Roman" panose="02020603050405020304" pitchFamily="18" charset="0"/>
              <a:cs typeface="Times New Roman" panose="02020603050405020304" pitchFamily="18" charset="0"/>
            </a:endParaRPr>
          </a:p>
          <a:p>
            <a:pPr lvl="0">
              <a:buClr>
                <a:srgbClr val="2DA2BF"/>
              </a:buClr>
            </a:pPr>
            <a:endParaRPr lang="ar-EG" sz="2400" dirty="0">
              <a:solidFill>
                <a:prstClr val="black"/>
              </a:solidFill>
              <a:latin typeface="Times New Roman" panose="02020603050405020304" pitchFamily="18" charset="0"/>
              <a:cs typeface="Times New Roman" panose="02020603050405020304" pitchFamily="18" charset="0"/>
            </a:endParaRPr>
          </a:p>
          <a:p>
            <a:pPr marL="109728" lvl="0" indent="0" algn="just">
              <a:lnSpc>
                <a:spcPct val="150000"/>
              </a:lnSpc>
              <a:buClr>
                <a:srgbClr val="2DA2BF"/>
              </a:buClr>
              <a:buNone/>
            </a:pPr>
            <a:r>
              <a:rPr lang="ar-EG" sz="2400" b="1" dirty="0" smtClean="0">
                <a:solidFill>
                  <a:srgbClr val="00B050"/>
                </a:solidFill>
                <a:latin typeface="Times New Roman" panose="02020603050405020304" pitchFamily="18" charset="0"/>
                <a:cs typeface="Times New Roman" panose="02020603050405020304" pitchFamily="18" charset="0"/>
              </a:rPr>
              <a:t>تبدأ عملية التحرير غالبًا بفكرة االمؤلف عن العمل نفسه ، وتستمر كتعاون بين المؤلف والمحرر عند إنشاء العمل. ويُعرف االمسئول الرئيسي عن التحريرفي العديد من المطبوعات  باسم رئيس التحرير أو المحرر التنفيذي، ويكون المحرر الرئيسي مسؤولاً  بشكل عام عن محتوى المطبوع.                                                                  </a:t>
            </a:r>
            <a:r>
              <a:rPr lang="ar-EG" sz="2400" dirty="0" smtClean="0">
                <a:solidFill>
                  <a:prstClr val="black"/>
                </a:solidFill>
                <a:latin typeface="Times New Roman" panose="02020603050405020304" pitchFamily="18" charset="0"/>
                <a:cs typeface="Times New Roman" panose="02020603050405020304" pitchFamily="18" charset="0"/>
              </a:rPr>
              <a:t>. </a:t>
            </a:r>
          </a:p>
          <a:p>
            <a:pPr marL="109728" lvl="0" indent="0" algn="just">
              <a:lnSpc>
                <a:spcPct val="150000"/>
              </a:lnSpc>
              <a:buClr>
                <a:srgbClr val="2DA2BF"/>
              </a:buClr>
              <a:buNone/>
            </a:pPr>
            <a:r>
              <a:rPr lang="ar-EG" sz="2400" dirty="0">
                <a:solidFill>
                  <a:prstClr val="black"/>
                </a:solidFill>
                <a:latin typeface="Times New Roman" panose="02020603050405020304" pitchFamily="18" charset="0"/>
                <a:cs typeface="Times New Roman" panose="02020603050405020304" pitchFamily="18" charset="0"/>
              </a:rPr>
              <a:t> </a:t>
            </a:r>
            <a:r>
              <a:rPr lang="ar-EG" sz="2400" dirty="0" smtClean="0">
                <a:solidFill>
                  <a:prstClr val="black"/>
                </a:solidFill>
                <a:latin typeface="Times New Roman" panose="02020603050405020304" pitchFamily="18" charset="0"/>
                <a:cs typeface="Times New Roman" panose="02020603050405020304" pitchFamily="18" charset="0"/>
              </a:rPr>
              <a:t>                                                                     </a:t>
            </a:r>
            <a:endParaRPr lang="en-GB"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733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610600" cy="5867400"/>
          </a:xfrm>
        </p:spPr>
        <p:txBody>
          <a:bodyPr>
            <a:normAutofit/>
          </a:bodyPr>
          <a:lstStyle/>
          <a:p>
            <a:pPr marL="109728" lvl="0" indent="0">
              <a:lnSpc>
                <a:spcPct val="150000"/>
              </a:lnSpc>
              <a:buClr>
                <a:srgbClr val="2DA2BF"/>
              </a:buClr>
              <a:buNone/>
            </a:pPr>
            <a:r>
              <a:rPr lang="ar-EG" sz="1900" dirty="0" smtClean="0">
                <a:solidFill>
                  <a:prstClr val="black"/>
                </a:solidFill>
              </a:rPr>
              <a:t> </a:t>
            </a:r>
            <a:r>
              <a:rPr lang="en-GB" sz="1900" dirty="0" smtClean="0">
                <a:solidFill>
                  <a:prstClr val="black"/>
                </a:solidFill>
              </a:rPr>
              <a:t> </a:t>
            </a:r>
            <a:r>
              <a:rPr lang="en-GB" sz="2400" dirty="0">
                <a:solidFill>
                  <a:prstClr val="black"/>
                </a:solidFill>
                <a:latin typeface="Times New Roman" panose="02020603050405020304" pitchFamily="18" charset="0"/>
                <a:cs typeface="Times New Roman" panose="02020603050405020304" pitchFamily="18" charset="0"/>
              </a:rPr>
              <a:t>They set the performance standards to be met by the publication. They motivate and develop the staff. They are also responsible for developing and maintaining the publication </a:t>
            </a:r>
            <a:r>
              <a:rPr lang="en-GB" sz="2400" dirty="0" smtClean="0">
                <a:solidFill>
                  <a:prstClr val="black"/>
                </a:solidFill>
                <a:latin typeface="Times New Roman" panose="02020603050405020304" pitchFamily="18" charset="0"/>
                <a:cs typeface="Times New Roman" panose="02020603050405020304" pitchFamily="18" charset="0"/>
              </a:rPr>
              <a:t>budget. The </a:t>
            </a:r>
            <a:r>
              <a:rPr lang="en-GB" sz="2400" dirty="0">
                <a:solidFill>
                  <a:prstClr val="black"/>
                </a:solidFill>
                <a:latin typeface="Times New Roman" panose="02020603050405020304" pitchFamily="18" charset="0"/>
                <a:cs typeface="Times New Roman" panose="02020603050405020304" pitchFamily="18" charset="0"/>
              </a:rPr>
              <a:t>top editor is responsible for strategic </a:t>
            </a:r>
            <a:r>
              <a:rPr lang="en-GB" sz="2400" dirty="0" smtClean="0">
                <a:solidFill>
                  <a:prstClr val="black"/>
                </a:solidFill>
                <a:latin typeface="Times New Roman" panose="02020603050405020304" pitchFamily="18" charset="0"/>
                <a:cs typeface="Times New Roman" panose="02020603050405020304" pitchFamily="18" charset="0"/>
              </a:rPr>
              <a:t>planning</a:t>
            </a:r>
            <a:r>
              <a:rPr lang="en-GB" sz="2400" dirty="0">
                <a:solidFill>
                  <a:prstClr val="black"/>
                </a:solidFill>
                <a:latin typeface="Times New Roman" panose="02020603050405020304" pitchFamily="18" charset="0"/>
                <a:cs typeface="Times New Roman" panose="02020603050405020304" pitchFamily="18" charset="0"/>
              </a:rPr>
              <a:t>,</a:t>
            </a:r>
            <a:r>
              <a:rPr lang="en-GB" sz="2400" dirty="0" smtClean="0">
                <a:solidFill>
                  <a:prstClr val="black"/>
                </a:solidFill>
                <a:latin typeface="Times New Roman" panose="02020603050405020304" pitchFamily="18" charset="0"/>
                <a:cs typeface="Times New Roman" panose="02020603050405020304" pitchFamily="18" charset="0"/>
              </a:rPr>
              <a:t> thus</a:t>
            </a:r>
            <a:r>
              <a:rPr lang="en-GB" sz="2400" dirty="0">
                <a:solidFill>
                  <a:prstClr val="black"/>
                </a:solidFill>
                <a:latin typeface="Times New Roman" panose="02020603050405020304" pitchFamily="18" charset="0"/>
                <a:cs typeface="Times New Roman" panose="02020603050405020304" pitchFamily="18" charset="0"/>
              </a:rPr>
              <a:t>, they are effectively the head of the newspaper and have considerable influence on its content.</a:t>
            </a:r>
          </a:p>
          <a:p>
            <a:pPr marL="109728" lvl="0" indent="0" algn="just">
              <a:lnSpc>
                <a:spcPct val="150000"/>
              </a:lnSpc>
              <a:buClr>
                <a:srgbClr val="2DA2BF"/>
              </a:buClr>
              <a:buNone/>
            </a:pPr>
            <a:r>
              <a:rPr lang="ar-EG" sz="2400" b="1" dirty="0" smtClean="0">
                <a:solidFill>
                  <a:srgbClr val="00B050"/>
                </a:solidFill>
                <a:latin typeface="Times New Roman" panose="02020603050405020304" pitchFamily="18" charset="0"/>
                <a:cs typeface="Times New Roman" panose="02020603050405020304" pitchFamily="18" charset="0"/>
              </a:rPr>
              <a:t>وقد وضع رؤساء التحريرمعايير </a:t>
            </a:r>
            <a:r>
              <a:rPr lang="ar-EG" sz="2400" b="1" dirty="0">
                <a:solidFill>
                  <a:srgbClr val="00B050"/>
                </a:solidFill>
                <a:latin typeface="Times New Roman" panose="02020603050405020304" pitchFamily="18" charset="0"/>
                <a:cs typeface="Times New Roman" panose="02020603050405020304" pitchFamily="18" charset="0"/>
              </a:rPr>
              <a:t>الأداء التي يجب أن </a:t>
            </a:r>
            <a:r>
              <a:rPr lang="ar-EG" sz="2400" b="1" dirty="0" smtClean="0">
                <a:solidFill>
                  <a:srgbClr val="00B050"/>
                </a:solidFill>
                <a:latin typeface="Times New Roman" panose="02020603050405020304" pitchFamily="18" charset="0"/>
                <a:cs typeface="Times New Roman" panose="02020603050405020304" pitchFamily="18" charset="0"/>
              </a:rPr>
              <a:t>تتوفر في المطبوع لتحفيز وتطوير فريق العمل . وهم مسئولون عن تنمية </a:t>
            </a:r>
            <a:r>
              <a:rPr lang="ar-EG" sz="2400" b="1" dirty="0">
                <a:solidFill>
                  <a:srgbClr val="00B050"/>
                </a:solidFill>
                <a:latin typeface="Times New Roman" panose="02020603050405020304" pitchFamily="18" charset="0"/>
                <a:cs typeface="Times New Roman" panose="02020603050405020304" pitchFamily="18" charset="0"/>
              </a:rPr>
              <a:t>والحفاظ على ميزانية </a:t>
            </a:r>
            <a:r>
              <a:rPr lang="ar-EG" sz="2400" b="1" dirty="0" smtClean="0">
                <a:solidFill>
                  <a:srgbClr val="00B050"/>
                </a:solidFill>
                <a:latin typeface="Times New Roman" panose="02020603050405020304" pitchFamily="18" charset="0"/>
                <a:cs typeface="Times New Roman" panose="02020603050405020304" pitchFamily="18" charset="0"/>
              </a:rPr>
              <a:t>النشر، كما أن </a:t>
            </a:r>
            <a:r>
              <a:rPr lang="ar-EG" sz="2400" b="1" dirty="0">
                <a:solidFill>
                  <a:srgbClr val="00B050"/>
                </a:solidFill>
                <a:latin typeface="Times New Roman" panose="02020603050405020304" pitchFamily="18" charset="0"/>
                <a:cs typeface="Times New Roman" panose="02020603050405020304" pitchFamily="18" charset="0"/>
              </a:rPr>
              <a:t>رؤساء </a:t>
            </a:r>
            <a:r>
              <a:rPr lang="ar-EG" sz="2400" b="1" dirty="0" smtClean="0">
                <a:solidFill>
                  <a:srgbClr val="00B050"/>
                </a:solidFill>
                <a:latin typeface="Times New Roman" panose="02020603050405020304" pitchFamily="18" charset="0"/>
                <a:cs typeface="Times New Roman" panose="02020603050405020304" pitchFamily="18" charset="0"/>
              </a:rPr>
              <a:t>التحرير مسؤولو ن عن </a:t>
            </a:r>
            <a:r>
              <a:rPr lang="ar-EG" sz="2400" b="1" dirty="0">
                <a:solidFill>
                  <a:srgbClr val="00B050"/>
                </a:solidFill>
                <a:latin typeface="Times New Roman" panose="02020603050405020304" pitchFamily="18" charset="0"/>
                <a:cs typeface="Times New Roman" panose="02020603050405020304" pitchFamily="18" charset="0"/>
              </a:rPr>
              <a:t>التخطيط </a:t>
            </a:r>
            <a:r>
              <a:rPr lang="ar-EG" sz="2400" b="1" dirty="0" smtClean="0">
                <a:solidFill>
                  <a:srgbClr val="00B050"/>
                </a:solidFill>
                <a:latin typeface="Times New Roman" panose="02020603050405020304" pitchFamily="18" charset="0"/>
                <a:cs typeface="Times New Roman" panose="02020603050405020304" pitchFamily="18" charset="0"/>
              </a:rPr>
              <a:t>الاستراتيجي، </a:t>
            </a:r>
            <a:r>
              <a:rPr lang="ar-EG" sz="2400" b="1" dirty="0">
                <a:solidFill>
                  <a:srgbClr val="00B050"/>
                </a:solidFill>
                <a:latin typeface="Times New Roman" panose="02020603050405020304" pitchFamily="18" charset="0"/>
                <a:cs typeface="Times New Roman" panose="02020603050405020304" pitchFamily="18" charset="0"/>
              </a:rPr>
              <a:t>وبالتالي </a:t>
            </a:r>
            <a:r>
              <a:rPr lang="ar-EG" sz="2400" b="1" dirty="0" smtClean="0">
                <a:solidFill>
                  <a:srgbClr val="00B050"/>
                </a:solidFill>
                <a:latin typeface="Times New Roman" panose="02020603050405020304" pitchFamily="18" charset="0"/>
                <a:cs typeface="Times New Roman" panose="02020603050405020304" pitchFamily="18" charset="0"/>
              </a:rPr>
              <a:t>هم </a:t>
            </a:r>
            <a:r>
              <a:rPr lang="ar-EG" sz="2400" b="1" dirty="0">
                <a:solidFill>
                  <a:srgbClr val="00B050"/>
                </a:solidFill>
                <a:latin typeface="Times New Roman" panose="02020603050405020304" pitchFamily="18" charset="0"/>
                <a:cs typeface="Times New Roman" panose="02020603050405020304" pitchFamily="18" charset="0"/>
              </a:rPr>
              <a:t>فعليًا </a:t>
            </a:r>
            <a:r>
              <a:rPr lang="ar-EG" sz="2400" b="1" dirty="0" smtClean="0">
                <a:solidFill>
                  <a:srgbClr val="00B050"/>
                </a:solidFill>
                <a:latin typeface="Times New Roman" panose="02020603050405020304" pitchFamily="18" charset="0"/>
                <a:cs typeface="Times New Roman" panose="02020603050405020304" pitchFamily="18" charset="0"/>
              </a:rPr>
              <a:t>من يديرون العمل   بالصحيفة، ولهم </a:t>
            </a:r>
            <a:r>
              <a:rPr lang="ar-EG" sz="2400" b="1" dirty="0">
                <a:solidFill>
                  <a:srgbClr val="00B050"/>
                </a:solidFill>
                <a:latin typeface="Times New Roman" panose="02020603050405020304" pitchFamily="18" charset="0"/>
                <a:cs typeface="Times New Roman" panose="02020603050405020304" pitchFamily="18" charset="0"/>
              </a:rPr>
              <a:t>تأثير كبير على </a:t>
            </a:r>
            <a:r>
              <a:rPr lang="ar-EG" sz="2400" b="1" dirty="0" smtClean="0">
                <a:solidFill>
                  <a:srgbClr val="00B050"/>
                </a:solidFill>
                <a:latin typeface="Times New Roman" panose="02020603050405020304" pitchFamily="18" charset="0"/>
                <a:cs typeface="Times New Roman" panose="02020603050405020304" pitchFamily="18" charset="0"/>
              </a:rPr>
              <a:t>محتواها.                                               </a:t>
            </a:r>
            <a:endParaRPr lang="en-GB" sz="2400" b="1" dirty="0">
              <a:solidFill>
                <a:srgbClr val="00B050"/>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801626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610600" cy="5702491"/>
          </a:xfrm>
        </p:spPr>
        <p:txBody>
          <a:bodyPr/>
          <a:lstStyle/>
          <a:p>
            <a:endParaRPr lang="ar-EG" dirty="0" smtClean="0"/>
          </a:p>
          <a:p>
            <a:endParaRPr lang="ar-EG" dirty="0"/>
          </a:p>
          <a:p>
            <a:endParaRPr lang="en-GB" dirty="0" smtClean="0"/>
          </a:p>
          <a:p>
            <a:endParaRPr lang="en-GB" dirty="0"/>
          </a:p>
          <a:p>
            <a:endParaRPr lang="ar-EG" i="1" dirty="0" smtClean="0">
              <a:latin typeface="Wide Latin" panose="020A0A07050505020404" pitchFamily="18" charset="0"/>
            </a:endParaRPr>
          </a:p>
          <a:p>
            <a:pPr marL="109728" indent="0" algn="ctr">
              <a:lnSpc>
                <a:spcPct val="150000"/>
              </a:lnSpc>
              <a:buNone/>
            </a:pPr>
            <a:r>
              <a:rPr lang="en-GB" sz="3600" i="1" dirty="0" smtClean="0">
                <a:solidFill>
                  <a:srgbClr val="FF0000"/>
                </a:solidFill>
                <a:latin typeface="Algerian" panose="04020705040A02060702" pitchFamily="82" charset="0"/>
              </a:rPr>
              <a:t>Best wishes</a:t>
            </a:r>
          </a:p>
          <a:p>
            <a:pPr marL="109728" indent="0" algn="ctr">
              <a:lnSpc>
                <a:spcPct val="150000"/>
              </a:lnSpc>
              <a:buNone/>
            </a:pPr>
            <a:r>
              <a:rPr lang="en-GB" sz="3600" i="1" dirty="0" err="1" smtClean="0">
                <a:solidFill>
                  <a:srgbClr val="FF0000"/>
                </a:solidFill>
                <a:latin typeface="Algerian" panose="04020705040A02060702" pitchFamily="82" charset="0"/>
              </a:rPr>
              <a:t>Dr.</a:t>
            </a:r>
            <a:r>
              <a:rPr lang="en-GB" sz="3600" i="1" dirty="0" smtClean="0">
                <a:solidFill>
                  <a:srgbClr val="FF0000"/>
                </a:solidFill>
                <a:latin typeface="Algerian" panose="04020705040A02060702" pitchFamily="82" charset="0"/>
              </a:rPr>
              <a:t> Somaya Arafat</a:t>
            </a:r>
            <a:endParaRPr lang="ar-EG" sz="3600" i="1"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401214747"/>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2075</TotalTime>
  <Words>321</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ayad</dc:creator>
  <cp:lastModifiedBy>ahmed ayad</cp:lastModifiedBy>
  <cp:revision>296</cp:revision>
  <dcterms:created xsi:type="dcterms:W3CDTF">2006-08-16T00:00:00Z</dcterms:created>
  <dcterms:modified xsi:type="dcterms:W3CDTF">2020-03-29T22:39:35Z</dcterms:modified>
</cp:coreProperties>
</file>